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6" autoAdjust="0"/>
    <p:restoredTop sz="94660"/>
  </p:normalViewPr>
  <p:slideViewPr>
    <p:cSldViewPr snapToGrid="0">
      <p:cViewPr varScale="1">
        <p:scale>
          <a:sx n="60" d="100"/>
          <a:sy n="60" d="100"/>
        </p:scale>
        <p:origin x="68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C537D-337D-4906-ABBC-5923C9FC0C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3ABDAB1-7D7B-4793-8009-0AEA42C28C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616068-1F89-43D5-B581-9D45FACE2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E3D4F-1A5D-4764-BD47-79A1AEFA9961}" type="datetimeFigureOut">
              <a:rPr lang="ko-KR" altLang="en-US" smtClean="0"/>
              <a:t>2017-07-06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F9AD45-8480-44B8-B69E-20353E45C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033C0A-3A36-4A61-8046-A52C8AF45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6A73-89A5-42D7-92E6-AD988377F6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841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B920E3-19AC-4594-B0B9-FE20EF70E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4B99D74-3EC0-44E7-BF90-678FEBE957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3A5DF-5C81-452F-B593-C25D695F7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E3D4F-1A5D-4764-BD47-79A1AEFA9961}" type="datetimeFigureOut">
              <a:rPr lang="ko-KR" altLang="en-US" smtClean="0"/>
              <a:t>2017-07-06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9385A2-83FA-4026-BCAE-7766B820B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2A5600-10F4-4E68-A2B2-9BD9C9B4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6A73-89A5-42D7-92E6-AD988377F6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54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818F78-59CD-44E0-ADCB-572771C35B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0C20EC-6642-422B-95C8-F6263D6819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EE26C0-C259-4889-B010-D4A1DF4E2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E3D4F-1A5D-4764-BD47-79A1AEFA9961}" type="datetimeFigureOut">
              <a:rPr lang="ko-KR" altLang="en-US" smtClean="0"/>
              <a:t>2017-07-06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658661-E9D2-4192-B9C1-5BE7CECA8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011E88-0D06-41D2-8167-D6E18D7A5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6A73-89A5-42D7-92E6-AD988377F6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015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37262A-F577-400B-9BAC-19CE50C08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AE9F59-DE5A-43B2-A5E2-3A9DD45CA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6CBEA6-83C6-48E2-9E32-F774974D0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E3D4F-1A5D-4764-BD47-79A1AEFA9961}" type="datetimeFigureOut">
              <a:rPr lang="ko-KR" altLang="en-US" smtClean="0"/>
              <a:t>2017-07-06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E8FCE9-5713-4B5B-A482-6B584A2B7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FE24C2-2FE3-4F6D-9E8F-E3AD13CD3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6A73-89A5-42D7-92E6-AD988377F6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038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51FA91-8A7C-41D5-B6B4-795AE7A85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891D25-8F60-4C9C-8499-AC138700F5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34F527-3FC6-43DA-A5B6-C90C0F50E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E3D4F-1A5D-4764-BD47-79A1AEFA9961}" type="datetimeFigureOut">
              <a:rPr lang="ko-KR" altLang="en-US" smtClean="0"/>
              <a:t>2017-07-06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C9FE13-995C-498B-B2B0-AA9D9DB2A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EF9CD2-F1C7-4575-B476-7B5200A51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6A73-89A5-42D7-92E6-AD988377F6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143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5F07A7-D56E-4D0F-8C97-45C6A31FE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49F9A6-74A5-4C3F-A265-CEEAC545F5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B19E1C-C206-42BE-B11E-7CB89F9B9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0BA0D2-B86F-461C-AEED-C3EE1C1D6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E3D4F-1A5D-4764-BD47-79A1AEFA9961}" type="datetimeFigureOut">
              <a:rPr lang="ko-KR" altLang="en-US" smtClean="0"/>
              <a:t>2017-07-06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FC7BD3-716F-4BD7-A0FB-32516844F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CD4D11-E2F7-4956-BEBD-709EA9257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6A73-89A5-42D7-92E6-AD988377F6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719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EEB9DF-DF84-4A4B-AFC1-52CE03995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0B39D5-9F88-4176-A7DB-7E2CA7273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6BBD34-8879-4577-8653-FC29EF07D5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3A4F995-B755-4AC9-8D23-D57C40ACB0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0A4FC43-93FF-4C2B-95D7-FBBEB5E993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4EF5BC5-8030-48A2-B747-909C1DF01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E3D4F-1A5D-4764-BD47-79A1AEFA9961}" type="datetimeFigureOut">
              <a:rPr lang="ko-KR" altLang="en-US" smtClean="0"/>
              <a:t>2017-07-06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C41C1B0-1DDE-4BED-B78F-1F9599A7E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31DF749-175C-4FB4-B453-EB9A72A72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6A73-89A5-42D7-92E6-AD988377F6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893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678878-546B-4342-B088-1DC7F06F2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660587D-E48E-4031-BEAA-BE958BF58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E3D4F-1A5D-4764-BD47-79A1AEFA9961}" type="datetimeFigureOut">
              <a:rPr lang="ko-KR" altLang="en-US" smtClean="0"/>
              <a:t>2017-07-06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261D742-B426-4699-93E8-FA680FED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5839F2-745C-46CA-ABDC-DCD7B6AD6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6A73-89A5-42D7-92E6-AD988377F6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10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64A779-C752-4BC4-8083-006BA105D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E3D4F-1A5D-4764-BD47-79A1AEFA9961}" type="datetimeFigureOut">
              <a:rPr lang="ko-KR" altLang="en-US" smtClean="0"/>
              <a:t>2017-07-06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FA82E2-B3AA-4263-9118-88CD0CE76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D42754-E308-48CB-B4B0-7DFE865A7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6A73-89A5-42D7-92E6-AD988377F6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386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D20D8F-1E75-45F5-84B0-00924D3CD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198FA9-3682-416C-A0F6-5B3DDF510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B7D040-72B9-424C-B669-C3C5B727EC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63262F-3A01-4A5A-8815-71F951245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E3D4F-1A5D-4764-BD47-79A1AEFA9961}" type="datetimeFigureOut">
              <a:rPr lang="ko-KR" altLang="en-US" smtClean="0"/>
              <a:t>2017-07-06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C1B321-BA30-4D46-8AEF-13F7FB696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52F7B3-AB90-45A4-BF28-D38391499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6A73-89A5-42D7-92E6-AD988377F6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794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B26DBA-E6A2-4149-B785-9BC76DEBC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8405D60-CEF1-435B-AEA9-7EBF92B6F0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DA0777-6587-47DA-9CDB-90A0D064AF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1A4E36-D879-4D26-B910-24CF9B018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E3D4F-1A5D-4764-BD47-79A1AEFA9961}" type="datetimeFigureOut">
              <a:rPr lang="ko-KR" altLang="en-US" smtClean="0"/>
              <a:t>2017-07-06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BB0E38-5151-4D73-8660-9C81E2A8F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EAE069-2DF4-4FEA-A529-1531A14C0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6A73-89A5-42D7-92E6-AD988377F6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051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9BDAA16-F664-4636-999A-7B825AC74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22C35E-B5E3-49AE-986F-FF8768AA9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3AB1AF-CCF9-4E77-A684-9A603FBA50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BE3D4F-1A5D-4764-BD47-79A1AEFA9961}" type="datetimeFigureOut">
              <a:rPr lang="ko-KR" altLang="en-US" smtClean="0"/>
              <a:t>2017-07-06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B28EDA-393F-46FC-9DB9-5AAAE9F042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2322F2-95F3-4CA7-A17C-B2597B50B2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26A73-89A5-42D7-92E6-AD988377F6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315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967F8CD4-48AC-4CD5-AF6E-3E48277B8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22336B-BDBC-44DD-B01B-2D3C23A41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029" y="1639986"/>
            <a:ext cx="4102144" cy="442599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ADDC91F-FBD2-4450-AC43-251A27EF46C1}"/>
              </a:ext>
            </a:extLst>
          </p:cNvPr>
          <p:cNvSpPr/>
          <p:nvPr/>
        </p:nvSpPr>
        <p:spPr>
          <a:xfrm>
            <a:off x="2262512" y="2570321"/>
            <a:ext cx="5092016" cy="132343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8000" i="1" dirty="0">
                <a:ln w="10160">
                  <a:noFill/>
                  <a:prstDash val="solid"/>
                </a:ln>
                <a:solidFill>
                  <a:schemeClr val="accent4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C </a:t>
            </a:r>
            <a:r>
              <a:rPr lang="en-US" altLang="ko-KR" sz="8000" i="1" dirty="0">
                <a:ln w="10160">
                  <a:noFill/>
                  <a:prstDash val="solid"/>
                </a:ln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Programming</a:t>
            </a:r>
            <a:r>
              <a:rPr lang="ko-KR" altLang="en-US" sz="8000" i="1" dirty="0">
                <a:ln w="10160">
                  <a:noFill/>
                  <a:prstDash val="solid"/>
                </a:ln>
                <a:solidFill>
                  <a:schemeClr val="accent4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                    </a:t>
            </a:r>
            <a:r>
              <a:rPr lang="en-US" altLang="ko-KR" sz="8000" i="1" dirty="0">
                <a:ln w="10160">
                  <a:noFill/>
                  <a:prstDash val="solid"/>
                </a:ln>
                <a:solidFill>
                  <a:schemeClr val="accent4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       </a:t>
            </a:r>
            <a:endParaRPr lang="en-US" altLang="ko-KR" sz="8000" i="1" cap="none" spc="0" dirty="0">
              <a:ln w="10160">
                <a:noFill/>
                <a:prstDash val="solid"/>
              </a:ln>
              <a:solidFill>
                <a:schemeClr val="accent4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D70B85-05E2-4A43-8577-F701BB9BC4F5}"/>
              </a:ext>
            </a:extLst>
          </p:cNvPr>
          <p:cNvSpPr/>
          <p:nvPr/>
        </p:nvSpPr>
        <p:spPr>
          <a:xfrm>
            <a:off x="966448" y="1858245"/>
            <a:ext cx="3546557" cy="70788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10160">
                  <a:noFill/>
                  <a:prstDash val="solid"/>
                </a:ln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Data expression in</a:t>
            </a:r>
            <a:endParaRPr lang="en-US" altLang="ko-KR" sz="4000" cap="none" spc="0" dirty="0">
              <a:ln w="10160">
                <a:noFill/>
                <a:prstDash val="solid"/>
              </a:ln>
              <a:solidFill>
                <a:schemeClr val="bg1">
                  <a:lumMod val="9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883422-97A8-4CF8-B843-CDC7FAF2AC1F}"/>
              </a:ext>
            </a:extLst>
          </p:cNvPr>
          <p:cNvSpPr/>
          <p:nvPr/>
        </p:nvSpPr>
        <p:spPr>
          <a:xfrm>
            <a:off x="4878254" y="6334810"/>
            <a:ext cx="2525439" cy="4001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000" dirty="0">
                <a:ln w="10160">
                  <a:noFill/>
                  <a:prstDash val="solid"/>
                </a:ln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designed by </a:t>
            </a:r>
            <a:r>
              <a:rPr lang="en-US" altLang="ko-KR" sz="2000" cap="none" spc="0" dirty="0">
                <a:ln w="10160">
                  <a:noFill/>
                  <a:prstDash val="solid"/>
                </a:ln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Avantgardist</a:t>
            </a:r>
          </a:p>
        </p:txBody>
      </p:sp>
    </p:spTree>
    <p:extLst>
      <p:ext uri="{BB962C8B-B14F-4D97-AF65-F5344CB8AC3E}">
        <p14:creationId xmlns:p14="http://schemas.microsoft.com/office/powerpoint/2010/main" val="2921322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FDFAF36B-DA15-4900-BB73-014FB0591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318538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cap="none" spc="0" dirty="0">
                <a:ln w="10160">
                  <a:noFill/>
                  <a:prstDash val="solid"/>
                </a:ln>
                <a:gradFill>
                  <a:gsLst>
                    <a:gs pos="4000">
                      <a:schemeClr val="bg1">
                        <a:alpha val="7000"/>
                      </a:schemeClr>
                    </a:gs>
                    <a:gs pos="31000">
                      <a:schemeClr val="bg1">
                        <a:alpha val="59000"/>
                      </a:schemeClr>
                    </a:gs>
                    <a:gs pos="51000">
                      <a:schemeClr val="bg1">
                        <a:alpha val="76000"/>
                      </a:schemeClr>
                    </a:gs>
                    <a:gs pos="74000">
                      <a:schemeClr val="bg1"/>
                    </a:gs>
                  </a:gsLst>
                  <a:lin ang="162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For </a:t>
            </a:r>
            <a:r>
              <a:rPr lang="ko-KR" altLang="en-US" sz="5400" cap="none" spc="0" dirty="0">
                <a:ln w="10160">
                  <a:noFill/>
                  <a:prstDash val="solid"/>
                </a:ln>
                <a:gradFill>
                  <a:gsLst>
                    <a:gs pos="4000">
                      <a:schemeClr val="bg1">
                        <a:alpha val="7000"/>
                      </a:schemeClr>
                    </a:gs>
                    <a:gs pos="31000">
                      <a:schemeClr val="bg1">
                        <a:alpha val="59000"/>
                      </a:schemeClr>
                    </a:gs>
                    <a:gs pos="51000">
                      <a:schemeClr val="bg1">
                        <a:alpha val="76000"/>
                      </a:schemeClr>
                    </a:gs>
                    <a:gs pos="74000">
                      <a:schemeClr val="bg1"/>
                    </a:gs>
                  </a:gsLst>
                  <a:lin ang="162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문</a:t>
            </a:r>
            <a:endParaRPr lang="en-US" altLang="ko-KR" sz="5400" cap="none" spc="0" dirty="0">
              <a:ln w="10160">
                <a:noFill/>
                <a:prstDash val="solid"/>
              </a:ln>
              <a:gradFill>
                <a:gsLst>
                  <a:gs pos="4000">
                    <a:schemeClr val="bg1">
                      <a:alpha val="7000"/>
                    </a:schemeClr>
                  </a:gs>
                  <a:gs pos="31000">
                    <a:schemeClr val="bg1">
                      <a:alpha val="59000"/>
                    </a:schemeClr>
                  </a:gs>
                  <a:gs pos="51000">
                    <a:schemeClr val="bg1">
                      <a:alpha val="76000"/>
                    </a:schemeClr>
                  </a:gs>
                  <a:gs pos="74000">
                    <a:schemeClr val="bg1"/>
                  </a:gs>
                </a:gsLst>
                <a:lin ang="16200000" scaled="1"/>
              </a:gra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87FA6E-5371-4AD8-A06B-49B995258D34}"/>
              </a:ext>
            </a:extLst>
          </p:cNvPr>
          <p:cNvSpPr/>
          <p:nvPr/>
        </p:nvSpPr>
        <p:spPr>
          <a:xfrm>
            <a:off x="2328373" y="1265056"/>
            <a:ext cx="7545084" cy="523220"/>
          </a:xfrm>
          <a:prstGeom prst="rect">
            <a:avLst/>
          </a:prstGeom>
          <a:noFill/>
          <a:ln>
            <a:noFill/>
          </a:ln>
          <a:effectLst>
            <a:reflection blurRad="6350" stA="70000" endPos="56000" dir="5400000" sy="-100000" algn="bl" rotWithShape="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함초롬돋움" panose="020B0604000101010101" pitchFamily="50" charset="-127"/>
              </a:rPr>
              <a:t>[ For Loop ]</a:t>
            </a:r>
            <a:endParaRPr lang="en-US" altLang="ko-KR" sz="2800" cap="none" spc="0" dirty="0">
              <a:ln w="10160">
                <a:noFill/>
                <a:prstDash val="solid"/>
              </a:ln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7BAAA3-5B32-4C1C-B34D-05B18C9B2071}"/>
              </a:ext>
            </a:extLst>
          </p:cNvPr>
          <p:cNvSpPr/>
          <p:nvPr/>
        </p:nvSpPr>
        <p:spPr>
          <a:xfrm>
            <a:off x="2500944" y="1979279"/>
            <a:ext cx="7535698" cy="34163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ln w="10160">
                  <a:noFill/>
                  <a:prstDash val="solid"/>
                </a:ln>
                <a:solidFill>
                  <a:srgbClr val="0070C0"/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for</a:t>
            </a:r>
            <a:r>
              <a:rPr lang="en-US" altLang="ko-KR" sz="360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 ( </a:t>
            </a:r>
            <a:r>
              <a:rPr lang="en-US" altLang="ko-KR" sz="3600" dirty="0">
                <a:ln w="10160">
                  <a:noFill/>
                  <a:prstDash val="solid"/>
                </a:ln>
                <a:solidFill>
                  <a:srgbClr val="0070C0"/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int</a:t>
            </a:r>
            <a:r>
              <a:rPr lang="en-US" altLang="ko-KR" sz="360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 i = </a:t>
            </a:r>
            <a:r>
              <a:rPr lang="en-US" altLang="ko-KR" sz="3600" dirty="0">
                <a:ln w="10160">
                  <a:noFill/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0</a:t>
            </a:r>
            <a:r>
              <a:rPr lang="en-US" altLang="ko-KR" sz="360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; i &lt; </a:t>
            </a:r>
            <a:r>
              <a:rPr lang="en-US" altLang="ko-KR" sz="3600" dirty="0">
                <a:ln w="10160">
                  <a:noFill/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SIZE</a:t>
            </a:r>
            <a:r>
              <a:rPr lang="en-US" altLang="ko-KR" sz="360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; ++i )    </a:t>
            </a:r>
            <a:r>
              <a:rPr lang="en-US" altLang="ko-KR" sz="2400" dirty="0">
                <a:ln w="10160">
                  <a:noFill/>
                  <a:prstDash val="solid"/>
                </a:ln>
                <a:solidFill>
                  <a:srgbClr val="00B050"/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// </a:t>
            </a:r>
            <a:r>
              <a:rPr lang="ko-KR" altLang="en-US" sz="2400" dirty="0">
                <a:ln w="10160">
                  <a:noFill/>
                  <a:prstDash val="solid"/>
                </a:ln>
                <a:solidFill>
                  <a:srgbClr val="00B050"/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어디서 부터</a:t>
            </a:r>
            <a:r>
              <a:rPr lang="en-US" altLang="ko-KR" sz="2400" dirty="0">
                <a:ln w="10160">
                  <a:noFill/>
                  <a:prstDash val="solid"/>
                </a:ln>
                <a:solidFill>
                  <a:srgbClr val="00B050"/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; </a:t>
            </a:r>
            <a:r>
              <a:rPr lang="ko-KR" altLang="en-US" sz="2400" dirty="0">
                <a:ln w="10160">
                  <a:noFill/>
                  <a:prstDash val="solid"/>
                </a:ln>
                <a:solidFill>
                  <a:srgbClr val="00B050"/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어디까지</a:t>
            </a:r>
            <a:r>
              <a:rPr lang="en-US" altLang="ko-KR" sz="2400" dirty="0">
                <a:ln w="10160">
                  <a:noFill/>
                  <a:prstDash val="solid"/>
                </a:ln>
                <a:solidFill>
                  <a:srgbClr val="00B050"/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; </a:t>
            </a:r>
            <a:r>
              <a:rPr lang="ko-KR" altLang="en-US" sz="2400" dirty="0">
                <a:ln w="10160">
                  <a:noFill/>
                  <a:prstDash val="solid"/>
                </a:ln>
                <a:solidFill>
                  <a:srgbClr val="00B050"/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증가 </a:t>
            </a:r>
            <a:endParaRPr lang="en-US" altLang="ko-KR" sz="2400" dirty="0">
              <a:ln w="10160">
                <a:noFill/>
                <a:prstDash val="solid"/>
              </a:ln>
              <a:solidFill>
                <a:srgbClr val="00B050"/>
              </a:solidFill>
              <a:latin typeface="Agency FB" panose="020B0503020202020204" pitchFamily="34" charset="0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cap="none" spc="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360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	</a:t>
            </a:r>
            <a:r>
              <a:rPr lang="en-US" altLang="ko-KR" sz="3200" dirty="0">
                <a:ln w="10160">
                  <a:noFill/>
                  <a:prstDash val="solid"/>
                </a:ln>
                <a:solidFill>
                  <a:srgbClr val="00B050"/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// code here</a:t>
            </a:r>
            <a:endParaRPr lang="en-US" altLang="ko-KR" sz="3200" cap="none" spc="0" dirty="0">
              <a:ln w="10160">
                <a:noFill/>
                <a:prstDash val="solid"/>
              </a:ln>
              <a:solidFill>
                <a:srgbClr val="00B050"/>
              </a:solidFill>
              <a:latin typeface="Agency FB" panose="020B0503020202020204" pitchFamily="34" charset="0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}</a:t>
            </a:r>
            <a:endParaRPr lang="en-US" altLang="ko-KR" sz="3600" cap="none" spc="0" dirty="0">
              <a:ln w="10160">
                <a:noFill/>
                <a:prstDash val="solid"/>
              </a:ln>
              <a:solidFill>
                <a:schemeClr val="bg1">
                  <a:lumMod val="85000"/>
                </a:schemeClr>
              </a:solidFill>
              <a:latin typeface="Agency FB" panose="020B0503020202020204" pitchFamily="34" charset="0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2656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F22BC1-F183-41DF-B4B3-749E8006C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318538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cap="none" spc="0" dirty="0">
                <a:ln w="10160">
                  <a:noFill/>
                  <a:prstDash val="solid"/>
                </a:ln>
                <a:gradFill>
                  <a:gsLst>
                    <a:gs pos="4000">
                      <a:schemeClr val="bg1">
                        <a:alpha val="7000"/>
                      </a:schemeClr>
                    </a:gs>
                    <a:gs pos="31000">
                      <a:schemeClr val="bg1">
                        <a:alpha val="59000"/>
                      </a:schemeClr>
                    </a:gs>
                    <a:gs pos="51000">
                      <a:schemeClr val="bg1">
                        <a:alpha val="76000"/>
                      </a:schemeClr>
                    </a:gs>
                    <a:gs pos="74000">
                      <a:schemeClr val="bg1"/>
                    </a:gs>
                  </a:gsLst>
                  <a:lin ang="162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while </a:t>
            </a:r>
            <a:r>
              <a:rPr lang="ko-KR" altLang="en-US" sz="5400" cap="none" spc="0" dirty="0">
                <a:ln w="10160">
                  <a:noFill/>
                  <a:prstDash val="solid"/>
                </a:ln>
                <a:gradFill>
                  <a:gsLst>
                    <a:gs pos="4000">
                      <a:schemeClr val="bg1">
                        <a:alpha val="7000"/>
                      </a:schemeClr>
                    </a:gs>
                    <a:gs pos="31000">
                      <a:schemeClr val="bg1">
                        <a:alpha val="59000"/>
                      </a:schemeClr>
                    </a:gs>
                    <a:gs pos="51000">
                      <a:schemeClr val="bg1">
                        <a:alpha val="76000"/>
                      </a:schemeClr>
                    </a:gs>
                    <a:gs pos="74000">
                      <a:schemeClr val="bg1"/>
                    </a:gs>
                  </a:gsLst>
                  <a:lin ang="162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문</a:t>
            </a:r>
            <a:endParaRPr lang="en-US" altLang="ko-KR" sz="5400" cap="none" spc="0" dirty="0">
              <a:ln w="10160">
                <a:noFill/>
                <a:prstDash val="solid"/>
              </a:ln>
              <a:gradFill>
                <a:gsLst>
                  <a:gs pos="4000">
                    <a:schemeClr val="bg1">
                      <a:alpha val="7000"/>
                    </a:schemeClr>
                  </a:gs>
                  <a:gs pos="31000">
                    <a:schemeClr val="bg1">
                      <a:alpha val="59000"/>
                    </a:schemeClr>
                  </a:gs>
                  <a:gs pos="51000">
                    <a:schemeClr val="bg1">
                      <a:alpha val="76000"/>
                    </a:schemeClr>
                  </a:gs>
                  <a:gs pos="74000">
                    <a:schemeClr val="bg1"/>
                  </a:gs>
                </a:gsLst>
                <a:lin ang="16200000" scaled="1"/>
              </a:gra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87FA6E-5371-4AD8-A06B-49B995258D34}"/>
              </a:ext>
            </a:extLst>
          </p:cNvPr>
          <p:cNvSpPr/>
          <p:nvPr/>
        </p:nvSpPr>
        <p:spPr>
          <a:xfrm>
            <a:off x="2328373" y="1265056"/>
            <a:ext cx="7545084" cy="523220"/>
          </a:xfrm>
          <a:prstGeom prst="rect">
            <a:avLst/>
          </a:prstGeom>
          <a:noFill/>
          <a:ln>
            <a:noFill/>
          </a:ln>
          <a:effectLst>
            <a:reflection blurRad="6350" stA="70000" endPos="56000" dir="5400000" sy="-100000" algn="bl" rotWithShape="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함초롬돋움" panose="020B0604000101010101" pitchFamily="50" charset="-127"/>
              </a:rPr>
              <a:t>[ while Loop ]</a:t>
            </a:r>
            <a:endParaRPr lang="en-US" altLang="ko-KR" sz="2800" cap="none" spc="0" dirty="0">
              <a:ln w="10160">
                <a:noFill/>
                <a:prstDash val="solid"/>
              </a:ln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7BAAA3-5B32-4C1C-B34D-05B18C9B2071}"/>
              </a:ext>
            </a:extLst>
          </p:cNvPr>
          <p:cNvSpPr/>
          <p:nvPr/>
        </p:nvSpPr>
        <p:spPr>
          <a:xfrm>
            <a:off x="3729980" y="1979279"/>
            <a:ext cx="4804420" cy="34163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ln w="10160">
                  <a:noFill/>
                  <a:prstDash val="solid"/>
                </a:ln>
                <a:solidFill>
                  <a:srgbClr val="0070C0"/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while</a:t>
            </a:r>
            <a:r>
              <a:rPr lang="en-US" altLang="ko-KR" sz="360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 ( </a:t>
            </a:r>
            <a:r>
              <a:rPr lang="en-US" altLang="ko-KR" sz="2800" dirty="0">
                <a:ln w="10160">
                  <a:noFill/>
                  <a:prstDash val="solid"/>
                </a:ln>
                <a:solidFill>
                  <a:srgbClr val="0070C0"/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1</a:t>
            </a:r>
            <a:r>
              <a:rPr lang="en-US" altLang="ko-KR" sz="3600" dirty="0">
                <a:ln w="10160">
                  <a:noFill/>
                  <a:prstDash val="solid"/>
                </a:ln>
                <a:solidFill>
                  <a:srgbClr val="0070C0"/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 </a:t>
            </a:r>
            <a:r>
              <a:rPr lang="en-US" altLang="ko-KR" sz="360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)    </a:t>
            </a:r>
            <a:r>
              <a:rPr lang="en-US" altLang="ko-KR" sz="2400" dirty="0">
                <a:ln w="10160">
                  <a:noFill/>
                  <a:prstDash val="solid"/>
                </a:ln>
                <a:solidFill>
                  <a:srgbClr val="00B050"/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// </a:t>
            </a:r>
            <a:r>
              <a:rPr lang="ko-KR" altLang="en-US" sz="2400" dirty="0">
                <a:ln w="10160">
                  <a:noFill/>
                  <a:prstDash val="solid"/>
                </a:ln>
                <a:solidFill>
                  <a:srgbClr val="00B050"/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괄호 안에 조건을 입력</a:t>
            </a:r>
            <a:endParaRPr lang="en-US" altLang="ko-KR" sz="2400" dirty="0">
              <a:ln w="10160">
                <a:noFill/>
                <a:prstDash val="solid"/>
              </a:ln>
              <a:solidFill>
                <a:srgbClr val="00B050"/>
              </a:solidFill>
              <a:latin typeface="Agency FB" panose="020B0503020202020204" pitchFamily="34" charset="0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cap="none" spc="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360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	</a:t>
            </a:r>
            <a:r>
              <a:rPr lang="en-US" altLang="ko-KR" sz="3600" dirty="0">
                <a:ln w="10160">
                  <a:noFill/>
                  <a:prstDash val="solid"/>
                </a:ln>
                <a:solidFill>
                  <a:srgbClr val="00B050"/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// code here</a:t>
            </a:r>
          </a:p>
          <a:p>
            <a:pPr>
              <a:lnSpc>
                <a:spcPct val="150000"/>
              </a:lnSpc>
            </a:pPr>
            <a:r>
              <a:rPr lang="en-US" altLang="ko-KR" sz="360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}</a:t>
            </a:r>
            <a:endParaRPr lang="en-US" altLang="ko-KR" sz="3600" cap="none" spc="0" dirty="0">
              <a:ln w="10160">
                <a:noFill/>
                <a:prstDash val="solid"/>
              </a:ln>
              <a:solidFill>
                <a:schemeClr val="bg1">
                  <a:lumMod val="85000"/>
                </a:schemeClr>
              </a:solidFill>
              <a:latin typeface="Agency FB" panose="020B0503020202020204" pitchFamily="34" charset="0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1651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901791A-EE67-4549-BC9F-771A4D903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318538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dirty="0">
                <a:ln w="10160">
                  <a:noFill/>
                  <a:prstDash val="solid"/>
                </a:ln>
                <a:gradFill>
                  <a:gsLst>
                    <a:gs pos="4000">
                      <a:schemeClr val="bg1">
                        <a:alpha val="7000"/>
                      </a:schemeClr>
                    </a:gs>
                    <a:gs pos="31000">
                      <a:schemeClr val="bg1">
                        <a:alpha val="59000"/>
                      </a:schemeClr>
                    </a:gs>
                    <a:gs pos="51000">
                      <a:schemeClr val="bg1">
                        <a:alpha val="76000"/>
                      </a:schemeClr>
                    </a:gs>
                    <a:gs pos="74000">
                      <a:schemeClr val="bg1"/>
                    </a:gs>
                  </a:gsLst>
                  <a:lin ang="162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if</a:t>
            </a:r>
            <a:r>
              <a:rPr lang="en-US" altLang="ko-KR" sz="5400" cap="none" spc="0" dirty="0">
                <a:ln w="10160">
                  <a:noFill/>
                  <a:prstDash val="solid"/>
                </a:ln>
                <a:gradFill>
                  <a:gsLst>
                    <a:gs pos="4000">
                      <a:schemeClr val="bg1">
                        <a:alpha val="7000"/>
                      </a:schemeClr>
                    </a:gs>
                    <a:gs pos="31000">
                      <a:schemeClr val="bg1">
                        <a:alpha val="59000"/>
                      </a:schemeClr>
                    </a:gs>
                    <a:gs pos="51000">
                      <a:schemeClr val="bg1">
                        <a:alpha val="76000"/>
                      </a:schemeClr>
                    </a:gs>
                    <a:gs pos="74000">
                      <a:schemeClr val="bg1"/>
                    </a:gs>
                  </a:gsLst>
                  <a:lin ang="162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5400" cap="none" spc="0" dirty="0">
                <a:ln w="10160">
                  <a:noFill/>
                  <a:prstDash val="solid"/>
                </a:ln>
                <a:gradFill>
                  <a:gsLst>
                    <a:gs pos="4000">
                      <a:schemeClr val="bg1">
                        <a:alpha val="7000"/>
                      </a:schemeClr>
                    </a:gs>
                    <a:gs pos="31000">
                      <a:schemeClr val="bg1">
                        <a:alpha val="59000"/>
                      </a:schemeClr>
                    </a:gs>
                    <a:gs pos="51000">
                      <a:schemeClr val="bg1">
                        <a:alpha val="76000"/>
                      </a:schemeClr>
                    </a:gs>
                    <a:gs pos="74000">
                      <a:schemeClr val="bg1"/>
                    </a:gs>
                  </a:gsLst>
                  <a:lin ang="162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문</a:t>
            </a:r>
            <a:endParaRPr lang="en-US" altLang="ko-KR" sz="5400" cap="none" spc="0" dirty="0">
              <a:ln w="10160">
                <a:noFill/>
                <a:prstDash val="solid"/>
              </a:ln>
              <a:gradFill>
                <a:gsLst>
                  <a:gs pos="4000">
                    <a:schemeClr val="bg1">
                      <a:alpha val="7000"/>
                    </a:schemeClr>
                  </a:gs>
                  <a:gs pos="31000">
                    <a:schemeClr val="bg1">
                      <a:alpha val="59000"/>
                    </a:schemeClr>
                  </a:gs>
                  <a:gs pos="51000">
                    <a:schemeClr val="bg1">
                      <a:alpha val="76000"/>
                    </a:schemeClr>
                  </a:gs>
                  <a:gs pos="74000">
                    <a:schemeClr val="bg1"/>
                  </a:gs>
                </a:gsLst>
                <a:lin ang="16200000" scaled="1"/>
              </a:gra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87FA6E-5371-4AD8-A06B-49B995258D34}"/>
              </a:ext>
            </a:extLst>
          </p:cNvPr>
          <p:cNvSpPr/>
          <p:nvPr/>
        </p:nvSpPr>
        <p:spPr>
          <a:xfrm>
            <a:off x="2328373" y="1265056"/>
            <a:ext cx="7545084" cy="523220"/>
          </a:xfrm>
          <a:prstGeom prst="rect">
            <a:avLst/>
          </a:prstGeom>
          <a:noFill/>
          <a:ln>
            <a:noFill/>
          </a:ln>
          <a:effectLst>
            <a:reflection blurRad="6350" stA="70000" endPos="56000" dir="5400000" sy="-100000" algn="bl" rotWithShape="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함초롬돋움" panose="020B0604000101010101" pitchFamily="50" charset="-127"/>
              </a:rPr>
              <a:t>[ if statement ]</a:t>
            </a:r>
            <a:endParaRPr lang="en-US" altLang="ko-KR" sz="2800" cap="none" spc="0" dirty="0">
              <a:ln w="10160">
                <a:noFill/>
                <a:prstDash val="solid"/>
              </a:ln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7BAAA3-5B32-4C1C-B34D-05B18C9B2071}"/>
              </a:ext>
            </a:extLst>
          </p:cNvPr>
          <p:cNvSpPr/>
          <p:nvPr/>
        </p:nvSpPr>
        <p:spPr>
          <a:xfrm>
            <a:off x="3838133" y="1979279"/>
            <a:ext cx="4804420" cy="34163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ln w="10160">
                  <a:noFill/>
                  <a:prstDash val="solid"/>
                </a:ln>
                <a:solidFill>
                  <a:srgbClr val="0070C0"/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if</a:t>
            </a:r>
            <a:r>
              <a:rPr lang="en-US" altLang="ko-KR" sz="360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 ( </a:t>
            </a:r>
            <a:r>
              <a:rPr lang="en-US" altLang="ko-KR" sz="2800" dirty="0">
                <a:ln w="10160">
                  <a:noFill/>
                  <a:prstDash val="solid"/>
                </a:ln>
                <a:solidFill>
                  <a:srgbClr val="0070C0"/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1</a:t>
            </a:r>
            <a:r>
              <a:rPr lang="en-US" altLang="ko-KR" sz="3600" dirty="0">
                <a:ln w="10160">
                  <a:noFill/>
                  <a:prstDash val="solid"/>
                </a:ln>
                <a:solidFill>
                  <a:srgbClr val="0070C0"/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 </a:t>
            </a:r>
            <a:r>
              <a:rPr lang="en-US" altLang="ko-KR" sz="360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)    </a:t>
            </a:r>
            <a:r>
              <a:rPr lang="en-US" altLang="ko-KR" sz="2400" dirty="0">
                <a:ln w="10160">
                  <a:noFill/>
                  <a:prstDash val="solid"/>
                </a:ln>
                <a:solidFill>
                  <a:srgbClr val="00B050"/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// </a:t>
            </a:r>
            <a:r>
              <a:rPr lang="ko-KR" altLang="en-US" sz="2400" dirty="0">
                <a:ln w="10160">
                  <a:noFill/>
                  <a:prstDash val="solid"/>
                </a:ln>
                <a:solidFill>
                  <a:srgbClr val="00B050"/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괄호 안에 조건을 입력</a:t>
            </a:r>
            <a:endParaRPr lang="en-US" altLang="ko-KR" sz="2400" dirty="0">
              <a:ln w="10160">
                <a:noFill/>
                <a:prstDash val="solid"/>
              </a:ln>
              <a:solidFill>
                <a:srgbClr val="00B050"/>
              </a:solidFill>
              <a:latin typeface="Agency FB" panose="020B0503020202020204" pitchFamily="34" charset="0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cap="none" spc="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360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	</a:t>
            </a:r>
            <a:r>
              <a:rPr lang="en-US" altLang="ko-KR" sz="3600" dirty="0">
                <a:ln w="10160">
                  <a:noFill/>
                  <a:prstDash val="solid"/>
                </a:ln>
                <a:solidFill>
                  <a:srgbClr val="00B050"/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// code here</a:t>
            </a:r>
          </a:p>
          <a:p>
            <a:pPr>
              <a:lnSpc>
                <a:spcPct val="150000"/>
              </a:lnSpc>
            </a:pPr>
            <a:r>
              <a:rPr lang="en-US" altLang="ko-KR" sz="360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}</a:t>
            </a:r>
            <a:endParaRPr lang="en-US" altLang="ko-KR" sz="3600" cap="none" spc="0" dirty="0">
              <a:ln w="10160">
                <a:noFill/>
                <a:prstDash val="solid"/>
              </a:ln>
              <a:solidFill>
                <a:schemeClr val="bg1">
                  <a:lumMod val="85000"/>
                </a:schemeClr>
              </a:solidFill>
              <a:latin typeface="Agency FB" panose="020B0503020202020204" pitchFamily="34" charset="0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0450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1851265-D890-474D-BEFF-1A5D5FC8E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57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68</Words>
  <Application>Microsoft Office PowerPoint</Application>
  <PresentationFormat>와이드스크린</PresentationFormat>
  <Paragraphs>21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Agency FB</vt:lpstr>
      <vt:lpstr>Arial</vt:lpstr>
      <vt:lpstr>Koverwatch</vt:lpstr>
      <vt:lpstr>맑은 고딕</vt:lpstr>
      <vt:lpstr>함초롬돋움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최우진</dc:creator>
  <cp:lastModifiedBy>최우진</cp:lastModifiedBy>
  <cp:revision>1</cp:revision>
  <dcterms:created xsi:type="dcterms:W3CDTF">2017-07-06T08:52:41Z</dcterms:created>
  <dcterms:modified xsi:type="dcterms:W3CDTF">2017-07-06T08:55:09Z</dcterms:modified>
</cp:coreProperties>
</file>